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
  </p:notesMasterIdLst>
  <p:handoutMasterIdLst>
    <p:handoutMasterId r:id="rId11"/>
  </p:handoutMasterIdLst>
  <p:sldIdLst>
    <p:sldId id="256" r:id="rId5"/>
    <p:sldId id="302" r:id="rId6"/>
    <p:sldId id="304" r:id="rId7"/>
    <p:sldId id="285" r:id="rId8"/>
    <p:sldId id="31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65375" autoAdjust="0"/>
  </p:normalViewPr>
  <p:slideViewPr>
    <p:cSldViewPr snapToGrid="0">
      <p:cViewPr varScale="1">
        <p:scale>
          <a:sx n="68" d="100"/>
          <a:sy n="68" d="100"/>
        </p:scale>
        <p:origin x="2148" y="180"/>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4/25/2025</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4/25/2025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“Hi, I’m Colin Kirby from UCF—and today I’m presenting RTSA, a real-time pipeline that uses Reddit sentiment to help forecast short-term stock price movements. Let’s dive into the problem that sparked this.”</a:t>
            </a:r>
          </a:p>
          <a:p>
            <a:endParaRPr lang="en-US" b="0" dirty="0"/>
          </a:p>
        </p:txBody>
      </p:sp>
      <p:sp>
        <p:nvSpPr>
          <p:cNvPr id="4" name="Slide Number Placeholder 3"/>
          <p:cNvSpPr>
            <a:spLocks noGrp="1"/>
          </p:cNvSpPr>
          <p:nvPr>
            <p:ph type="sldNum" sz="quarter" idx="5"/>
          </p:nvPr>
        </p:nvSpPr>
        <p:spPr/>
        <p:txBody>
          <a:bodyPr/>
          <a:lstStyle/>
          <a:p>
            <a:fld id="{22303549-A82F-409E-AD53-534267A0E10B}" type="slidenum">
              <a:rPr lang="en-US" smtClean="0"/>
              <a:t>1</a:t>
            </a:fld>
            <a:endParaRPr lang="en-US" dirty="0"/>
          </a:p>
        </p:txBody>
      </p:sp>
    </p:spTree>
    <p:extLst>
      <p:ext uri="{BB962C8B-B14F-4D97-AF65-F5344CB8AC3E}">
        <p14:creationId xmlns:p14="http://schemas.microsoft.com/office/powerpoint/2010/main" val="1242870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**“Markets today move fast—and more than ever, they're driven by sentiment on platforms like Reddit and Twitter. But the reality is, most financial forecasting tools still rely on lagging indicators and outdated models. That means they often miss rapid, sentiment-driven spikes.</a:t>
            </a:r>
          </a:p>
          <a:p>
            <a:pPr>
              <a:buNone/>
            </a:pPr>
            <a:r>
              <a:rPr lang="en-US" dirty="0"/>
              <a:t>We saw this clearly during the GameStop squeeze in 2021—</a:t>
            </a:r>
            <a:r>
              <a:rPr lang="en-US" dirty="0" err="1"/>
              <a:t>WallStreetBets</a:t>
            </a:r>
            <a:r>
              <a:rPr lang="en-US" dirty="0"/>
              <a:t> chatter alone triggered a 1700% price surge in just days.</a:t>
            </a:r>
          </a:p>
          <a:p>
            <a:r>
              <a:rPr lang="en-US" dirty="0"/>
              <a:t>So there’s a clear disconnect between real-time social momentum and the tools we use to track the market. That’s exactly the gap RTSA is designed to close.”**</a:t>
            </a:r>
          </a:p>
        </p:txBody>
      </p:sp>
      <p:sp>
        <p:nvSpPr>
          <p:cNvPr id="4" name="Slide Number Placeholder 3"/>
          <p:cNvSpPr>
            <a:spLocks noGrp="1"/>
          </p:cNvSpPr>
          <p:nvPr>
            <p:ph type="sldNum" sz="quarter" idx="5"/>
          </p:nvPr>
        </p:nvSpPr>
        <p:spPr/>
        <p:txBody>
          <a:bodyPr/>
          <a:lstStyle/>
          <a:p>
            <a:fld id="{22303549-A82F-409E-AD53-534267A0E10B}" type="slidenum">
              <a:rPr lang="en-US" smtClean="0"/>
              <a:t>2</a:t>
            </a:fld>
            <a:endParaRPr lang="en-US" dirty="0"/>
          </a:p>
        </p:txBody>
      </p:sp>
    </p:spTree>
    <p:extLst>
      <p:ext uri="{BB962C8B-B14F-4D97-AF65-F5344CB8AC3E}">
        <p14:creationId xmlns:p14="http://schemas.microsoft.com/office/powerpoint/2010/main" val="496770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“RTSA is designed as a real-time, modular pipeline—</a:t>
            </a:r>
            <a:br>
              <a:rPr lang="en-US" b="0" dirty="0"/>
            </a:br>
            <a:r>
              <a:rPr lang="en-US" b="0" dirty="0"/>
              <a:t>with seven key stages working together to turn Reddit sentiment into stock predictions.”</a:t>
            </a:r>
          </a:p>
          <a:p>
            <a:pPr>
              <a:buNone/>
            </a:pPr>
            <a:r>
              <a:rPr lang="en-US" b="0" dirty="0"/>
              <a:t>“It starts by collecting Reddit posts and comments from finance subreddits like r/</a:t>
            </a:r>
            <a:r>
              <a:rPr lang="en-US" b="0" dirty="0" err="1"/>
              <a:t>wallstreetbets</a:t>
            </a:r>
            <a:r>
              <a:rPr lang="en-US" b="0" dirty="0"/>
              <a:t> and r/stocks.”</a:t>
            </a:r>
          </a:p>
          <a:p>
            <a:pPr>
              <a:buNone/>
            </a:pPr>
            <a:r>
              <a:rPr lang="en-US" b="0" dirty="0"/>
              <a:t>“Next, we apply </a:t>
            </a:r>
            <a:r>
              <a:rPr lang="en-US" b="0" dirty="0" err="1"/>
              <a:t>FinBERT</a:t>
            </a:r>
            <a:r>
              <a:rPr lang="en-US" b="0" dirty="0"/>
              <a:t> to score the financial sentiment in each post,</a:t>
            </a:r>
            <a:br>
              <a:rPr lang="en-US" b="0" dirty="0"/>
            </a:br>
            <a:r>
              <a:rPr lang="en-US" b="0" dirty="0"/>
              <a:t>with backup tools for fallback coverage if needed.”</a:t>
            </a:r>
          </a:p>
          <a:p>
            <a:pPr>
              <a:buNone/>
            </a:pPr>
            <a:r>
              <a:rPr lang="en-US" b="0" dirty="0"/>
              <a:t>“We then validate ticker mentions,</a:t>
            </a:r>
            <a:br>
              <a:rPr lang="en-US" b="0" dirty="0"/>
            </a:br>
            <a:r>
              <a:rPr lang="en-US" b="0" dirty="0"/>
              <a:t>filtering out false positives and common words that could throw off the analysis.”</a:t>
            </a:r>
          </a:p>
          <a:p>
            <a:pPr>
              <a:buNone/>
            </a:pPr>
            <a:r>
              <a:rPr lang="en-US" b="0" dirty="0"/>
              <a:t>“After that, we import financial data like price and volume from Yahoo Finance,</a:t>
            </a:r>
            <a:br>
              <a:rPr lang="en-US" b="0" dirty="0"/>
            </a:br>
            <a:r>
              <a:rPr lang="en-US" b="0" dirty="0"/>
              <a:t>and align it with the Reddit sentiment by date.”</a:t>
            </a:r>
          </a:p>
          <a:p>
            <a:pPr>
              <a:buNone/>
            </a:pPr>
            <a:r>
              <a:rPr lang="en-US" b="0" dirty="0"/>
              <a:t>“We use both sets of data to create features that capture momentum, engagement, and market behavior.”</a:t>
            </a:r>
          </a:p>
          <a:p>
            <a:r>
              <a:rPr lang="en-US" b="0" dirty="0"/>
              <a:t>“Finally, we train machine learning models—either </a:t>
            </a:r>
            <a:r>
              <a:rPr lang="en-US" b="0" dirty="0" err="1"/>
              <a:t>XGBoost</a:t>
            </a:r>
            <a:r>
              <a:rPr lang="en-US" b="0" dirty="0"/>
              <a:t> or Random Forest—</a:t>
            </a:r>
            <a:br>
              <a:rPr lang="en-US" b="0" dirty="0"/>
            </a:br>
            <a:r>
              <a:rPr lang="en-US" b="0" dirty="0"/>
              <a:t>to generate live BUY or SELL predictions for each ticker.”</a:t>
            </a:r>
          </a:p>
        </p:txBody>
      </p:sp>
      <p:sp>
        <p:nvSpPr>
          <p:cNvPr id="4" name="Slide Number Placeholder 3"/>
          <p:cNvSpPr>
            <a:spLocks noGrp="1"/>
          </p:cNvSpPr>
          <p:nvPr>
            <p:ph type="sldNum" sz="quarter" idx="5"/>
          </p:nvPr>
        </p:nvSpPr>
        <p:spPr/>
        <p:txBody>
          <a:bodyPr/>
          <a:lstStyle/>
          <a:p>
            <a:fld id="{22303549-A82F-409E-AD53-534267A0E10B}" type="slidenum">
              <a:rPr lang="en-US" smtClean="0"/>
              <a:t>3</a:t>
            </a:fld>
            <a:endParaRPr lang="en-US" dirty="0"/>
          </a:p>
        </p:txBody>
      </p:sp>
    </p:spTree>
    <p:extLst>
      <p:ext uri="{BB962C8B-B14F-4D97-AF65-F5344CB8AC3E}">
        <p14:creationId xmlns:p14="http://schemas.microsoft.com/office/powerpoint/2010/main" val="254247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“Our results show that RTSA can predict short-term stock movement pretty well—especially for high-traffic tickers like TSLA and NVDA.”</a:t>
            </a:r>
          </a:p>
          <a:p>
            <a:pPr>
              <a:buNone/>
            </a:pPr>
            <a:r>
              <a:rPr lang="en-US" b="0" dirty="0"/>
              <a:t>“We saw ROC-AUC scores between 55 to 70 percent,</a:t>
            </a:r>
            <a:br>
              <a:rPr lang="en-US" b="0" dirty="0"/>
            </a:br>
            <a:r>
              <a:rPr lang="en-US" b="0" dirty="0"/>
              <a:t>which basically means the model was right more often than not when trying to tell up vs. down movement.”</a:t>
            </a:r>
          </a:p>
          <a:p>
            <a:pPr>
              <a:buNone/>
            </a:pPr>
            <a:r>
              <a:rPr lang="en-US" b="0" dirty="0"/>
              <a:t>“Each prediction includes a directional signal—like BUY or SELL—along with a confidence score and strength label.</a:t>
            </a:r>
            <a:br>
              <a:rPr lang="en-US" b="0" dirty="0"/>
            </a:br>
            <a:r>
              <a:rPr lang="en-US" b="0" dirty="0"/>
              <a:t>This makes it perfect for dashboards or real-time trading tools.”</a:t>
            </a:r>
          </a:p>
          <a:p>
            <a:pPr>
              <a:buNone/>
            </a:pPr>
            <a:r>
              <a:rPr lang="en-US" b="0" dirty="0"/>
              <a:t>“But we also hit some real-world challenges.”</a:t>
            </a:r>
          </a:p>
          <a:p>
            <a:pPr>
              <a:buNone/>
            </a:pPr>
            <a:r>
              <a:rPr lang="en-US" b="0" dirty="0"/>
              <a:t>“Some ticker names overlapped with everyday words,</a:t>
            </a:r>
            <a:br>
              <a:rPr lang="en-US" b="0" dirty="0"/>
            </a:br>
            <a:r>
              <a:rPr lang="en-US" b="0" dirty="0"/>
              <a:t>causing false positives we had to filter out.”</a:t>
            </a:r>
          </a:p>
          <a:p>
            <a:pPr>
              <a:buNone/>
            </a:pPr>
            <a:r>
              <a:rPr lang="en-US" b="0" dirty="0"/>
              <a:t>“Other stocks just didn’t have enough Reddit activity,</a:t>
            </a:r>
            <a:br>
              <a:rPr lang="en-US" b="0" dirty="0"/>
            </a:br>
            <a:r>
              <a:rPr lang="en-US" b="0" dirty="0"/>
              <a:t>which made predictions harder for them.”</a:t>
            </a:r>
          </a:p>
          <a:p>
            <a:pPr>
              <a:buNone/>
            </a:pPr>
            <a:r>
              <a:rPr lang="en-US" b="0" dirty="0"/>
              <a:t>“And syncing Reddit posts with actual trading days wasn’t always smooth,</a:t>
            </a:r>
            <a:br>
              <a:rPr lang="en-US" b="0" dirty="0"/>
            </a:br>
            <a:r>
              <a:rPr lang="en-US" b="0" dirty="0"/>
              <a:t>especially with weekend posts or missing price data.”</a:t>
            </a:r>
          </a:p>
          <a:p>
            <a:r>
              <a:rPr lang="en-US" b="0" dirty="0"/>
              <a:t>“Even with those bumps, the predictions are explainable, consistent,</a:t>
            </a:r>
            <a:br>
              <a:rPr lang="en-US" b="0" dirty="0"/>
            </a:br>
            <a:r>
              <a:rPr lang="en-US" b="0" dirty="0"/>
              <a:t>and the pipeline sets a solid base for future improvements.”</a:t>
            </a:r>
          </a:p>
        </p:txBody>
      </p:sp>
      <p:sp>
        <p:nvSpPr>
          <p:cNvPr id="4" name="Slide Number Placeholder 3"/>
          <p:cNvSpPr>
            <a:spLocks noGrp="1"/>
          </p:cNvSpPr>
          <p:nvPr>
            <p:ph type="sldNum" sz="quarter" idx="5"/>
          </p:nvPr>
        </p:nvSpPr>
        <p:spPr/>
        <p:txBody>
          <a:bodyPr/>
          <a:lstStyle/>
          <a:p>
            <a:fld id="{22303549-A82F-409E-AD53-534267A0E10B}" type="slidenum">
              <a:rPr lang="en-US" smtClean="0"/>
              <a:t>4</a:t>
            </a:fld>
            <a:endParaRPr lang="en-US" dirty="0"/>
          </a:p>
        </p:txBody>
      </p:sp>
    </p:spTree>
    <p:extLst>
      <p:ext uri="{BB962C8B-B14F-4D97-AF65-F5344CB8AC3E}">
        <p14:creationId xmlns:p14="http://schemas.microsoft.com/office/powerpoint/2010/main" val="428266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“Looking ahead, we’re expanding RTSA in three big ways.”</a:t>
            </a:r>
          </a:p>
          <a:p>
            <a:pPr>
              <a:buNone/>
            </a:pPr>
            <a:r>
              <a:rPr lang="en-US" b="0" dirty="0"/>
              <a:t>“First, we’ll bring in more data sources—like Twitter, </a:t>
            </a:r>
            <a:r>
              <a:rPr lang="en-US" b="0" dirty="0" err="1"/>
              <a:t>StockTwits</a:t>
            </a:r>
            <a:r>
              <a:rPr lang="en-US" b="0" dirty="0"/>
              <a:t>, and even crypto discussions—</a:t>
            </a:r>
            <a:br>
              <a:rPr lang="en-US" b="0" dirty="0"/>
            </a:br>
            <a:r>
              <a:rPr lang="en-US" b="0" dirty="0"/>
              <a:t>so we can capture sentiment across more platforms and asset types.”</a:t>
            </a:r>
          </a:p>
          <a:p>
            <a:pPr>
              <a:buNone/>
            </a:pPr>
            <a:r>
              <a:rPr lang="en-US" b="0" dirty="0"/>
              <a:t>“Second, we’re upgrading our models.</a:t>
            </a:r>
            <a:br>
              <a:rPr lang="en-US" b="0" dirty="0"/>
            </a:br>
            <a:r>
              <a:rPr lang="en-US" b="0" dirty="0"/>
              <a:t>We plan to add LSTMs and transformer-based architectures,</a:t>
            </a:r>
            <a:br>
              <a:rPr lang="en-US" b="0" dirty="0"/>
            </a:br>
            <a:r>
              <a:rPr lang="en-US" b="0" dirty="0"/>
              <a:t>which are better at picking up on trends over time.”</a:t>
            </a:r>
          </a:p>
          <a:p>
            <a:pPr>
              <a:buNone/>
            </a:pPr>
            <a:r>
              <a:rPr lang="en-US" b="0" dirty="0"/>
              <a:t>“And finally, we’re building live dashboards—</a:t>
            </a:r>
            <a:br>
              <a:rPr lang="en-US" b="0" dirty="0"/>
            </a:br>
            <a:r>
              <a:rPr lang="en-US" b="0" dirty="0"/>
              <a:t>so users can see buy or sell signals as they form, in real time.”</a:t>
            </a:r>
          </a:p>
          <a:p>
            <a:r>
              <a:rPr lang="en-US" b="0" dirty="0"/>
              <a:t>“Whether you’re a trader, a researcher, or just data-curious,</a:t>
            </a:r>
            <a:br>
              <a:rPr lang="en-US" b="0" dirty="0"/>
            </a:br>
            <a:r>
              <a:rPr lang="en-US" b="0" dirty="0"/>
              <a:t>RTSA aims to turn noisy social sentiment into clear, actionable insight.”</a:t>
            </a:r>
          </a:p>
        </p:txBody>
      </p:sp>
      <p:sp>
        <p:nvSpPr>
          <p:cNvPr id="4" name="Slide Number Placeholder 3"/>
          <p:cNvSpPr>
            <a:spLocks noGrp="1"/>
          </p:cNvSpPr>
          <p:nvPr>
            <p:ph type="sldNum" sz="quarter" idx="5"/>
          </p:nvPr>
        </p:nvSpPr>
        <p:spPr/>
        <p:txBody>
          <a:bodyPr/>
          <a:lstStyle/>
          <a:p>
            <a:fld id="{22303549-A82F-409E-AD53-534267A0E10B}" type="slidenum">
              <a:rPr lang="en-US" smtClean="0"/>
              <a:t>5</a:t>
            </a:fld>
            <a:endParaRPr lang="en-US" dirty="0"/>
          </a:p>
        </p:txBody>
      </p:sp>
    </p:spTree>
    <p:extLst>
      <p:ext uri="{BB962C8B-B14F-4D97-AF65-F5344CB8AC3E}">
        <p14:creationId xmlns:p14="http://schemas.microsoft.com/office/powerpoint/2010/main" val="334534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hyperlink" Target="https://youtu.be/lhisabRnFw0"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0.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notesSlide" Target="../notesSlides/notesSlide5.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ridge and cables">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596438" y="2747354"/>
            <a:ext cx="10999124" cy="1107959"/>
          </a:xfrm>
        </p:spPr>
        <p:txBody>
          <a:bodyPr anchor="b">
            <a:noAutofit/>
          </a:bodyPr>
          <a:lstStyle/>
          <a:p>
            <a:r>
              <a:rPr lang="en-US" sz="4800" dirty="0"/>
              <a:t>REAL-TIME REDDIT SENTIMENT ANALYSIS FOR STOCK PREDICTION</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841248" y="4734689"/>
            <a:ext cx="7953375" cy="457200"/>
          </a:xfrm>
        </p:spPr>
        <p:txBody>
          <a:bodyPr/>
          <a:lstStyle/>
          <a:p>
            <a:r>
              <a:rPr lang="en-US" sz="2800" b="1" dirty="0"/>
              <a:t>Colin Kirby, </a:t>
            </a:r>
            <a:r>
              <a:rPr lang="en-US" sz="2800" b="1" i="1" dirty="0"/>
              <a:t>UCF</a:t>
            </a:r>
          </a:p>
        </p:txBody>
      </p:sp>
      <p:sp>
        <p:nvSpPr>
          <p:cNvPr id="4" name="TextBox 3">
            <a:extLst>
              <a:ext uri="{FF2B5EF4-FFF2-40B4-BE49-F238E27FC236}">
                <a16:creationId xmlns:a16="http://schemas.microsoft.com/office/drawing/2014/main" id="{67A76A4A-24B4-FBE8-8FE2-0B727FE8877A}"/>
              </a:ext>
            </a:extLst>
          </p:cNvPr>
          <p:cNvSpPr txBox="1"/>
          <p:nvPr/>
        </p:nvSpPr>
        <p:spPr>
          <a:xfrm>
            <a:off x="-505415" y="265682"/>
            <a:ext cx="6307697" cy="2215991"/>
          </a:xfrm>
          <a:prstGeom prst="rect">
            <a:avLst/>
          </a:prstGeom>
          <a:noFill/>
        </p:spPr>
        <p:txBody>
          <a:bodyPr wrap="square" rtlCol="0">
            <a:spAutoFit/>
          </a:bodyPr>
          <a:lstStyle/>
          <a:p>
            <a:pPr algn="ctr"/>
            <a:r>
              <a:rPr lang="en-US" sz="13800" dirty="0">
                <a:solidFill>
                  <a:schemeClr val="bg1"/>
                </a:solidFill>
                <a:latin typeface="+mj-lt"/>
                <a:ea typeface="+mj-ea"/>
                <a:cs typeface="+mj-cs"/>
              </a:rPr>
              <a:t>RTSA</a:t>
            </a:r>
          </a:p>
        </p:txBody>
      </p:sp>
      <p:sp>
        <p:nvSpPr>
          <p:cNvPr id="6" name="Slide Number Placeholder 44">
            <a:extLst>
              <a:ext uri="{FF2B5EF4-FFF2-40B4-BE49-F238E27FC236}">
                <a16:creationId xmlns:a16="http://schemas.microsoft.com/office/drawing/2014/main" id="{67D7B4FD-5A31-CA60-8196-429C3578B2FE}"/>
              </a:ext>
            </a:extLst>
          </p:cNvPr>
          <p:cNvSpPr txBox="1">
            <a:spLocks/>
          </p:cNvSpPr>
          <p:nvPr/>
        </p:nvSpPr>
        <p:spPr>
          <a:xfrm>
            <a:off x="11595562" y="601808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z="4800" b="1" smtClean="0">
                <a:solidFill>
                  <a:schemeClr val="bg1"/>
                </a:solidFill>
              </a:rPr>
              <a:pPr/>
              <a:t>1</a:t>
            </a:fld>
            <a:endParaRPr lang="en-US" sz="4800" b="1" dirty="0">
              <a:solidFill>
                <a:schemeClr val="bg1"/>
              </a:solidFill>
            </a:endParaRPr>
          </a:p>
        </p:txBody>
      </p:sp>
      <p:pic>
        <p:nvPicPr>
          <p:cNvPr id="30" name="Audio 29">
            <a:hlinkClick r:id="" action="ppaction://media"/>
            <a:extLst>
              <a:ext uri="{FF2B5EF4-FFF2-40B4-BE49-F238E27FC236}">
                <a16:creationId xmlns:a16="http://schemas.microsoft.com/office/drawing/2014/main" id="{D3898CDC-E533-2A97-3052-53B7F7DA08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pic>
        <p:nvPicPr>
          <p:cNvPr id="38" name="Picture 37">
            <a:hlinkClick r:id="rId7"/>
            <a:extLst>
              <a:ext uri="{FF2B5EF4-FFF2-40B4-BE49-F238E27FC236}">
                <a16:creationId xmlns:a16="http://schemas.microsoft.com/office/drawing/2014/main" id="{54A2D0EA-FF95-34E2-85A4-16B83EF64E50}"/>
              </a:ext>
            </a:extLst>
          </p:cNvPr>
          <p:cNvPicPr>
            <a:picLocks noChangeAspect="1"/>
          </p:cNvPicPr>
          <p:nvPr/>
        </p:nvPicPr>
        <p:blipFill>
          <a:blip r:embed="rId8"/>
          <a:stretch>
            <a:fillRect/>
          </a:stretch>
        </p:blipFill>
        <p:spPr>
          <a:xfrm>
            <a:off x="8847388" y="-389823"/>
            <a:ext cx="2409831" cy="2409831"/>
          </a:xfrm>
          <a:prstGeom prst="rect">
            <a:avLst/>
          </a:prstGeom>
        </p:spPr>
      </p:pic>
      <p:sp>
        <p:nvSpPr>
          <p:cNvPr id="41" name="TextBox 40">
            <a:extLst>
              <a:ext uri="{FF2B5EF4-FFF2-40B4-BE49-F238E27FC236}">
                <a16:creationId xmlns:a16="http://schemas.microsoft.com/office/drawing/2014/main" id="{7AF8FE0C-06D9-CC2F-70B5-D01ADA83B140}"/>
              </a:ext>
            </a:extLst>
          </p:cNvPr>
          <p:cNvSpPr txBox="1"/>
          <p:nvPr/>
        </p:nvSpPr>
        <p:spPr>
          <a:xfrm>
            <a:off x="8471096" y="1221647"/>
            <a:ext cx="7441808" cy="646331"/>
          </a:xfrm>
          <a:prstGeom prst="rect">
            <a:avLst/>
          </a:prstGeom>
          <a:noFill/>
        </p:spPr>
        <p:txBody>
          <a:bodyPr wrap="square">
            <a:spAutoFit/>
          </a:bodyPr>
          <a:lstStyle/>
          <a:p>
            <a:r>
              <a:rPr lang="en-US" dirty="0">
                <a:solidFill>
                  <a:schemeClr val="bg1"/>
                </a:solidFill>
              </a:rPr>
              <a:t>https://youtu.be/lhisabRnFw0</a:t>
            </a:r>
          </a:p>
          <a:p>
            <a:endParaRPr lang="en-US" dirty="0">
              <a:solidFill>
                <a:schemeClr val="bg1"/>
              </a:solidFill>
            </a:endParaRPr>
          </a:p>
        </p:txBody>
      </p:sp>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4="http://schemas.microsoft.com/office/powerpoint/2010/main" Requires="p14">
      <p:transition spd="slow" p14:dur="2000" advTm="12766"/>
    </mc:Choice>
    <mc:Fallback>
      <p:transition spd="slow" advTm="12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199" y="101147"/>
            <a:ext cx="9053945" cy="1325563"/>
          </a:xfrm>
        </p:spPr>
        <p:txBody>
          <a:bodyPr>
            <a:normAutofit/>
          </a:bodyPr>
          <a:lstStyle/>
          <a:p>
            <a:r>
              <a:rPr lang="en-US" sz="3600" dirty="0"/>
              <a:t>The Sentiment Gap in Modern Markets</a:t>
            </a:r>
            <a:endParaRPr lang="en-US" sz="7200" dirty="0"/>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2"/>
            <a:ext cx="10026650" cy="4891087"/>
          </a:xfrm>
        </p:spPr>
        <p:txBody>
          <a:bodyPr/>
          <a:lstStyle/>
          <a:p>
            <a:r>
              <a:rPr lang="en-US" dirty="0"/>
              <a:t> </a:t>
            </a:r>
          </a:p>
        </p:txBody>
      </p:sp>
      <p:sp>
        <p:nvSpPr>
          <p:cNvPr id="44" name="Text Placeholder 43">
            <a:extLst>
              <a:ext uri="{FF2B5EF4-FFF2-40B4-BE49-F238E27FC236}">
                <a16:creationId xmlns:a16="http://schemas.microsoft.com/office/drawing/2014/main" id="{980B2038-1B53-491E-BC2F-148E99EFDBB8}"/>
              </a:ext>
            </a:extLst>
          </p:cNvPr>
          <p:cNvSpPr>
            <a:spLocks noGrp="1"/>
          </p:cNvSpPr>
          <p:nvPr>
            <p:ph type="body" sz="quarter" idx="15"/>
          </p:nvPr>
        </p:nvSpPr>
        <p:spPr>
          <a:xfrm>
            <a:off x="914335" y="2042864"/>
            <a:ext cx="4126626" cy="1251510"/>
          </a:xfrm>
        </p:spPr>
        <p:txBody>
          <a:bodyPr>
            <a:normAutofit/>
          </a:bodyPr>
          <a:lstStyle/>
          <a:p>
            <a:pPr algn="just"/>
            <a:r>
              <a:rPr lang="en-US" dirty="0"/>
              <a:t>The stock market reacts rapidly to public sentiment, especially on Reddit, but most forecasting systems still rely on outdated models and delayed financial indicators.</a:t>
            </a:r>
          </a:p>
        </p:txBody>
      </p:sp>
      <p:sp>
        <p:nvSpPr>
          <p:cNvPr id="45" name="Text Placeholder 44">
            <a:extLst>
              <a:ext uri="{FF2B5EF4-FFF2-40B4-BE49-F238E27FC236}">
                <a16:creationId xmlns:a16="http://schemas.microsoft.com/office/drawing/2014/main" id="{F970A788-9414-4536-9C00-F0C8714580AB}"/>
              </a:ext>
            </a:extLst>
          </p:cNvPr>
          <p:cNvSpPr>
            <a:spLocks noGrp="1"/>
          </p:cNvSpPr>
          <p:nvPr>
            <p:ph type="body" sz="quarter" idx="16"/>
          </p:nvPr>
        </p:nvSpPr>
        <p:spPr>
          <a:xfrm>
            <a:off x="914525" y="3218688"/>
            <a:ext cx="3886200" cy="320040"/>
          </a:xfrm>
        </p:spPr>
        <p:txBody>
          <a:bodyPr/>
          <a:lstStyle/>
          <a:p>
            <a:r>
              <a:rPr lang="en-US" dirty="0"/>
              <a:t>SIGNAL MISS</a:t>
            </a:r>
          </a:p>
        </p:txBody>
      </p:sp>
      <p:sp>
        <p:nvSpPr>
          <p:cNvPr id="46" name="Text Placeholder 45">
            <a:extLst>
              <a:ext uri="{FF2B5EF4-FFF2-40B4-BE49-F238E27FC236}">
                <a16:creationId xmlns:a16="http://schemas.microsoft.com/office/drawing/2014/main" id="{F845A907-CC82-47DD-86EC-58C44C2EA61D}"/>
              </a:ext>
            </a:extLst>
          </p:cNvPr>
          <p:cNvSpPr>
            <a:spLocks noGrp="1"/>
          </p:cNvSpPr>
          <p:nvPr>
            <p:ph type="body" sz="quarter" idx="17"/>
          </p:nvPr>
        </p:nvSpPr>
        <p:spPr>
          <a:xfrm>
            <a:off x="914398" y="3545967"/>
            <a:ext cx="4126501" cy="914400"/>
          </a:xfrm>
        </p:spPr>
        <p:txBody>
          <a:bodyPr>
            <a:noAutofit/>
          </a:bodyPr>
          <a:lstStyle/>
          <a:p>
            <a:pPr algn="just"/>
            <a:r>
              <a:rPr lang="en-US" dirty="0"/>
              <a:t>Traditional tools miss early sentiment shifts. By the time signals from earnings reports or price trends appear, it’s often too late to act on social media-driven volatility.</a:t>
            </a:r>
          </a:p>
        </p:txBody>
      </p:sp>
      <p:sp>
        <p:nvSpPr>
          <p:cNvPr id="16" name="Text Placeholder 15">
            <a:extLst>
              <a:ext uri="{FF2B5EF4-FFF2-40B4-BE49-F238E27FC236}">
                <a16:creationId xmlns:a16="http://schemas.microsoft.com/office/drawing/2014/main" id="{DEF3428C-82C8-426A-8AA5-06D41239356C}"/>
              </a:ext>
            </a:extLst>
          </p:cNvPr>
          <p:cNvSpPr>
            <a:spLocks noGrp="1"/>
          </p:cNvSpPr>
          <p:nvPr>
            <p:ph type="body" sz="quarter" idx="22"/>
          </p:nvPr>
        </p:nvSpPr>
        <p:spPr>
          <a:xfrm>
            <a:off x="914525" y="4709160"/>
            <a:ext cx="3886200" cy="320040"/>
          </a:xfrm>
        </p:spPr>
        <p:txBody>
          <a:bodyPr/>
          <a:lstStyle/>
          <a:p>
            <a:r>
              <a:rPr lang="en-US" dirty="0"/>
              <a:t>USERS</a:t>
            </a:r>
          </a:p>
        </p:txBody>
      </p:sp>
      <p:sp>
        <p:nvSpPr>
          <p:cNvPr id="17" name="Text Placeholder 16">
            <a:extLst>
              <a:ext uri="{FF2B5EF4-FFF2-40B4-BE49-F238E27FC236}">
                <a16:creationId xmlns:a16="http://schemas.microsoft.com/office/drawing/2014/main" id="{8B178A14-FF95-463C-89E7-D71BB431EA6A}"/>
              </a:ext>
            </a:extLst>
          </p:cNvPr>
          <p:cNvSpPr>
            <a:spLocks noGrp="1"/>
          </p:cNvSpPr>
          <p:nvPr>
            <p:ph type="body" sz="quarter" idx="23"/>
          </p:nvPr>
        </p:nvSpPr>
        <p:spPr>
          <a:xfrm>
            <a:off x="914399" y="5036438"/>
            <a:ext cx="4126500" cy="1092899"/>
          </a:xfrm>
        </p:spPr>
        <p:txBody>
          <a:bodyPr>
            <a:normAutofit/>
          </a:bodyPr>
          <a:lstStyle/>
          <a:p>
            <a:pPr algn="just"/>
            <a:r>
              <a:rPr lang="en-US" dirty="0"/>
              <a:t>Communities like r/</a:t>
            </a:r>
            <a:r>
              <a:rPr lang="en-US" dirty="0" err="1"/>
              <a:t>WallStreetBets</a:t>
            </a:r>
            <a:r>
              <a:rPr lang="en-US" dirty="0"/>
              <a:t> drive short-term market swings. Users generate real-time sentiment that can forecast sudden movement in tickers like GME, AMC, and TSLA.</a:t>
            </a:r>
          </a:p>
        </p:txBody>
      </p:sp>
      <p:sp>
        <p:nvSpPr>
          <p:cNvPr id="149" name="Date Placeholder 148">
            <a:extLst>
              <a:ext uri="{FF2B5EF4-FFF2-40B4-BE49-F238E27FC236}">
                <a16:creationId xmlns:a16="http://schemas.microsoft.com/office/drawing/2014/main" id="{9598B89F-8751-4A36-9936-166C165858EF}"/>
              </a:ext>
            </a:extLst>
          </p:cNvPr>
          <p:cNvSpPr>
            <a:spLocks noGrp="1"/>
          </p:cNvSpPr>
          <p:nvPr>
            <p:ph type="dt" sz="half" idx="10"/>
          </p:nvPr>
        </p:nvSpPr>
        <p:spPr>
          <a:xfrm>
            <a:off x="838200" y="6356350"/>
            <a:ext cx="2743200" cy="365125"/>
          </a:xfrm>
        </p:spPr>
        <p:txBody>
          <a:bodyPr/>
          <a:lstStyle/>
          <a:p>
            <a:r>
              <a:rPr lang="en-US" dirty="0"/>
              <a:t>04/25/2025</a:t>
            </a:r>
          </a:p>
        </p:txBody>
      </p:sp>
      <p:sp>
        <p:nvSpPr>
          <p:cNvPr id="47" name="Text Placeholder 46">
            <a:extLst>
              <a:ext uri="{FF2B5EF4-FFF2-40B4-BE49-F238E27FC236}">
                <a16:creationId xmlns:a16="http://schemas.microsoft.com/office/drawing/2014/main" id="{5B76A604-CBAD-4494-A846-E4C833A6092C}"/>
              </a:ext>
            </a:extLst>
          </p:cNvPr>
          <p:cNvSpPr>
            <a:spLocks noGrp="1"/>
          </p:cNvSpPr>
          <p:nvPr>
            <p:ph type="body" sz="quarter" idx="18"/>
          </p:nvPr>
        </p:nvSpPr>
        <p:spPr>
          <a:xfrm>
            <a:off x="5590674" y="2178921"/>
            <a:ext cx="3886200" cy="320040"/>
          </a:xfrm>
        </p:spPr>
        <p:txBody>
          <a:bodyPr/>
          <a:lstStyle/>
          <a:p>
            <a:r>
              <a:rPr lang="en-US" dirty="0"/>
              <a:t>URGENCY</a:t>
            </a:r>
          </a:p>
        </p:txBody>
      </p:sp>
      <p:sp>
        <p:nvSpPr>
          <p:cNvPr id="48" name="Text Placeholder 47">
            <a:extLst>
              <a:ext uri="{FF2B5EF4-FFF2-40B4-BE49-F238E27FC236}">
                <a16:creationId xmlns:a16="http://schemas.microsoft.com/office/drawing/2014/main" id="{BF07FAC4-029F-4076-B784-683A1CCA6865}"/>
              </a:ext>
            </a:extLst>
          </p:cNvPr>
          <p:cNvSpPr>
            <a:spLocks noGrp="1"/>
          </p:cNvSpPr>
          <p:nvPr>
            <p:ph type="body" sz="quarter" idx="19"/>
          </p:nvPr>
        </p:nvSpPr>
        <p:spPr>
          <a:xfrm>
            <a:off x="5590674" y="2537513"/>
            <a:ext cx="3886200" cy="1251509"/>
          </a:xfrm>
        </p:spPr>
        <p:txBody>
          <a:bodyPr>
            <a:normAutofit/>
          </a:bodyPr>
          <a:lstStyle/>
          <a:p>
            <a:pPr algn="just"/>
            <a:r>
              <a:rPr lang="en-US" dirty="0"/>
              <a:t>Without real-time insight, investors and analysts lack the agility to capitalize on these spikes, creating a need for tools that translate Reddit chatter into actionable predictions.</a:t>
            </a:r>
          </a:p>
        </p:txBody>
      </p:sp>
      <p:sp>
        <p:nvSpPr>
          <p:cNvPr id="49" name="Text Placeholder 48">
            <a:extLst>
              <a:ext uri="{FF2B5EF4-FFF2-40B4-BE49-F238E27FC236}">
                <a16:creationId xmlns:a16="http://schemas.microsoft.com/office/drawing/2014/main" id="{BEEA5224-6F24-4134-84A4-4BB922BE15DE}"/>
              </a:ext>
            </a:extLst>
          </p:cNvPr>
          <p:cNvSpPr>
            <a:spLocks noGrp="1"/>
          </p:cNvSpPr>
          <p:nvPr>
            <p:ph type="body" sz="quarter" idx="20"/>
          </p:nvPr>
        </p:nvSpPr>
        <p:spPr>
          <a:xfrm>
            <a:off x="5590674" y="4064129"/>
            <a:ext cx="3886200" cy="320040"/>
          </a:xfrm>
        </p:spPr>
        <p:txBody>
          <a:bodyPr/>
          <a:lstStyle/>
          <a:p>
            <a:r>
              <a:rPr lang="en-US" dirty="0" err="1"/>
              <a:t>FINaNCIALS</a:t>
            </a:r>
            <a:endParaRPr lang="en-US" dirty="0"/>
          </a:p>
        </p:txBody>
      </p:sp>
      <p:sp>
        <p:nvSpPr>
          <p:cNvPr id="50" name="Text Placeholder 49">
            <a:extLst>
              <a:ext uri="{FF2B5EF4-FFF2-40B4-BE49-F238E27FC236}">
                <a16:creationId xmlns:a16="http://schemas.microsoft.com/office/drawing/2014/main" id="{6DC9F3A7-D8E7-4ABC-8153-8AFB777CAC78}"/>
              </a:ext>
            </a:extLst>
          </p:cNvPr>
          <p:cNvSpPr>
            <a:spLocks noGrp="1"/>
          </p:cNvSpPr>
          <p:nvPr>
            <p:ph type="body" sz="quarter" idx="21"/>
          </p:nvPr>
        </p:nvSpPr>
        <p:spPr>
          <a:xfrm>
            <a:off x="5590674" y="4403445"/>
            <a:ext cx="3886200" cy="1251509"/>
          </a:xfrm>
        </p:spPr>
        <p:txBody>
          <a:bodyPr>
            <a:normAutofit/>
          </a:bodyPr>
          <a:lstStyle/>
          <a:p>
            <a:pPr algn="just"/>
            <a:r>
              <a:rPr lang="en-US" dirty="0"/>
              <a:t>The GME short squeeze saw a 1,700%+ price surge in January 2021, driven almost entirely by Reddit momentum—highlighting the power of social sentiment.</a:t>
            </a:r>
          </a:p>
        </p:txBody>
      </p:sp>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dirty="0"/>
              <a:t>Real-Time Reddit Sentiment Analysis for Stock Prediction</a:t>
            </a:r>
          </a:p>
        </p:txBody>
      </p:sp>
      <p:sp>
        <p:nvSpPr>
          <p:cNvPr id="5" name="Text Placeholder 44">
            <a:extLst>
              <a:ext uri="{FF2B5EF4-FFF2-40B4-BE49-F238E27FC236}">
                <a16:creationId xmlns:a16="http://schemas.microsoft.com/office/drawing/2014/main" id="{31437C28-5937-846F-4AB8-EF010CD66EE3}"/>
              </a:ext>
            </a:extLst>
          </p:cNvPr>
          <p:cNvSpPr txBox="1">
            <a:spLocks/>
          </p:cNvSpPr>
          <p:nvPr/>
        </p:nvSpPr>
        <p:spPr>
          <a:xfrm>
            <a:off x="914399" y="1701189"/>
            <a:ext cx="3886200" cy="3200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MARKET GAP</a:t>
            </a:r>
          </a:p>
        </p:txBody>
      </p:sp>
      <p:sp>
        <p:nvSpPr>
          <p:cNvPr id="9" name="Slide Number Placeholder 44">
            <a:extLst>
              <a:ext uri="{FF2B5EF4-FFF2-40B4-BE49-F238E27FC236}">
                <a16:creationId xmlns:a16="http://schemas.microsoft.com/office/drawing/2014/main" id="{1791E357-DE96-0EB9-E009-B770067BADFB}"/>
              </a:ext>
            </a:extLst>
          </p:cNvPr>
          <p:cNvSpPr txBox="1">
            <a:spLocks/>
          </p:cNvSpPr>
          <p:nvPr/>
        </p:nvSpPr>
        <p:spPr>
          <a:xfrm>
            <a:off x="11595562" y="601808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z="4800" b="1" smtClean="0">
                <a:solidFill>
                  <a:schemeClr val="bg1"/>
                </a:solidFill>
              </a:rPr>
              <a:pPr/>
              <a:t>2</a:t>
            </a:fld>
            <a:endParaRPr lang="en-US" sz="4800" b="1" dirty="0">
              <a:solidFill>
                <a:schemeClr val="bg1"/>
              </a:solidFill>
            </a:endParaRPr>
          </a:p>
        </p:txBody>
      </p:sp>
      <p:pic>
        <p:nvPicPr>
          <p:cNvPr id="43" name="Audio 42">
            <a:hlinkClick r:id="" action="ppaction://media"/>
            <a:extLst>
              <a:ext uri="{FF2B5EF4-FFF2-40B4-BE49-F238E27FC236}">
                <a16:creationId xmlns:a16="http://schemas.microsoft.com/office/drawing/2014/main" id="{B7AE2ACD-E7C1-6C67-D7C7-6CAC75129EE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3836270"/>
      </p:ext>
    </p:extLst>
  </p:cSld>
  <p:clrMapOvr>
    <a:masterClrMapping/>
  </p:clrMapOvr>
  <mc:AlternateContent xmlns:mc="http://schemas.openxmlformats.org/markup-compatibility/2006">
    <mc:Choice xmlns:p14="http://schemas.microsoft.com/office/powerpoint/2010/main" Requires="p14">
      <p:transition spd="slow" p14:dur="2000" advTm="28480"/>
    </mc:Choice>
    <mc:Fallback>
      <p:transition spd="slow" advTm="2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415636" y="858957"/>
            <a:ext cx="4458116" cy="1325563"/>
          </a:xfrm>
        </p:spPr>
        <p:txBody>
          <a:bodyPr>
            <a:normAutofit fontScale="90000"/>
          </a:bodyPr>
          <a:lstStyle/>
          <a:p>
            <a:r>
              <a:rPr lang="en-US" dirty="0"/>
              <a:t>HOW THE PIPELINE WORKS</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5638800" y="545473"/>
            <a:ext cx="2743200" cy="365760"/>
          </a:xfrm>
        </p:spPr>
        <p:txBody>
          <a:bodyPr vert="horz" lIns="91440" tIns="45720" rIns="91440" bIns="45720" rtlCol="0" anchor="t">
            <a:normAutofit/>
          </a:bodyPr>
          <a:lstStyle/>
          <a:p>
            <a:r>
              <a:rPr lang="en-ZA" dirty="0"/>
              <a:t>REAL-TIME PIPELINE</a:t>
            </a:r>
          </a:p>
        </p:txBody>
      </p:sp>
      <mc:AlternateContent xmlns:mc="http://schemas.openxmlformats.org/markup-compatibility/2006" xmlns:a14="http://schemas.microsoft.com/office/drawing/2010/main">
        <mc:Choice Requires="a14">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5638800" y="907938"/>
                <a:ext cx="2743200" cy="914400"/>
              </a:xfrm>
            </p:spPr>
            <p:txBody>
              <a:bodyPr/>
              <a:lstStyle/>
              <a:p>
                <a:r>
                  <a:rPr lang="en-ZA" b="1" dirty="0"/>
                  <a:t>Collect </a:t>
                </a:r>
                <a14:m>
                  <m:oMath xmlns:m="http://schemas.openxmlformats.org/officeDocument/2006/math">
                    <m:r>
                      <a:rPr lang="en-US" b="1" i="1" smtClean="0">
                        <a:latin typeface="Cambria Math" panose="02040503050406030204" pitchFamily="18" charset="0"/>
                      </a:rPr>
                      <m:t>→</m:t>
                    </m:r>
                  </m:oMath>
                </a14:m>
                <a:r>
                  <a:rPr lang="en-US" b="1" dirty="0"/>
                  <a:t> Analyze </a:t>
                </a:r>
                <a14:m>
                  <m:oMath xmlns:m="http://schemas.openxmlformats.org/officeDocument/2006/math">
                    <m:r>
                      <a:rPr lang="en-US" b="1" i="1" smtClean="0">
                        <a:latin typeface="Cambria Math" panose="02040503050406030204" pitchFamily="18" charset="0"/>
                      </a:rPr>
                      <m:t>→</m:t>
                    </m:r>
                  </m:oMath>
                </a14:m>
                <a:r>
                  <a:rPr lang="en-US" b="1" dirty="0"/>
                  <a:t> Predict</a:t>
                </a:r>
                <a:endParaRPr lang="en-US" dirty="0"/>
              </a:p>
              <a:p>
                <a:r>
                  <a:rPr lang="en-US" dirty="0"/>
                  <a:t>Built for continuous data flow and rapid forecasting.</a:t>
                </a:r>
              </a:p>
            </p:txBody>
          </p:sp>
        </mc:Choice>
        <mc:Fallback xmlns="">
          <p:sp>
            <p:nvSpPr>
              <p:cNvPr id="12" name="Text Placeholder 11">
                <a:extLst>
                  <a:ext uri="{FF2B5EF4-FFF2-40B4-BE49-F238E27FC236}">
                    <a16:creationId xmlns:a16="http://schemas.microsoft.com/office/drawing/2014/main" id="{511B0752-C624-457B-B12B-B88C90BBA8D7}"/>
                  </a:ext>
                </a:extLst>
              </p:cNvPr>
              <p:cNvSpPr>
                <a:spLocks noGrp="1" noRot="1" noChangeAspect="1" noMove="1" noResize="1" noEditPoints="1" noAdjustHandles="1" noChangeArrowheads="1" noChangeShapeType="1" noTextEdit="1"/>
              </p:cNvSpPr>
              <p:nvPr>
                <p:ph type="body" sz="quarter" idx="15"/>
              </p:nvPr>
            </p:nvSpPr>
            <p:spPr>
              <a:xfrm>
                <a:off x="5638800" y="907938"/>
                <a:ext cx="2743200" cy="914400"/>
              </a:xfrm>
              <a:blipFill>
                <a:blip r:embed="rId6"/>
                <a:stretch>
                  <a:fillRect l="-667" r="-667"/>
                </a:stretch>
              </a:blipFill>
            </p:spPr>
            <p:txBody>
              <a:bodyPr/>
              <a:lstStyle/>
              <a:p>
                <a:r>
                  <a:rPr lang="en-US">
                    <a:noFill/>
                  </a:rPr>
                  <a:t> </a:t>
                </a:r>
              </a:p>
            </p:txBody>
          </p:sp>
        </mc:Fallback>
      </mc:AlternateContent>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5638800" y="1959689"/>
            <a:ext cx="2743200" cy="365760"/>
          </a:xfrm>
        </p:spPr>
        <p:txBody>
          <a:bodyPr/>
          <a:lstStyle/>
          <a:p>
            <a:r>
              <a:rPr lang="en-ZA" dirty="0" err="1"/>
              <a:t>SENTIMeNT</a:t>
            </a:r>
            <a:r>
              <a:rPr lang="en-ZA" dirty="0"/>
              <a:t> ANALYSIS</a:t>
            </a:r>
            <a:endParaRPr lang="en-US" dirty="0"/>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5638800" y="2325449"/>
            <a:ext cx="2743200" cy="914400"/>
          </a:xfrm>
        </p:spPr>
        <p:txBody>
          <a:bodyPr/>
          <a:lstStyle/>
          <a:p>
            <a:pPr algn="just"/>
            <a:r>
              <a:rPr lang="en-US" dirty="0"/>
              <a:t>Uses FinBERT to score financial tone, supported by VADER and </a:t>
            </a:r>
            <a:r>
              <a:rPr lang="en-US" dirty="0" err="1"/>
              <a:t>TextBlob</a:t>
            </a:r>
            <a:r>
              <a:rPr lang="en-US" dirty="0"/>
              <a:t> for fallback coverage.</a:t>
            </a:r>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8686038" y="542178"/>
            <a:ext cx="2743200" cy="365760"/>
          </a:xfrm>
        </p:spPr>
        <p:txBody>
          <a:bodyPr/>
          <a:lstStyle/>
          <a:p>
            <a:r>
              <a:rPr lang="en-ZA" dirty="0"/>
              <a:t>REDDIT INTEGRATION</a:t>
            </a:r>
            <a:endParaRPr lang="en-US" dirty="0"/>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8686038" y="858957"/>
            <a:ext cx="2743200" cy="914400"/>
          </a:xfrm>
        </p:spPr>
        <p:txBody>
          <a:bodyPr/>
          <a:lstStyle/>
          <a:p>
            <a:pPr algn="just"/>
            <a:r>
              <a:rPr lang="en-ZA" dirty="0"/>
              <a:t>Pulls post + comments from r/stocks, r/</a:t>
            </a:r>
            <a:r>
              <a:rPr lang="en-ZA" dirty="0" err="1"/>
              <a:t>wallstreetbets</a:t>
            </a:r>
            <a:r>
              <a:rPr lang="en-ZA" dirty="0"/>
              <a:t> using Reddit API.</a:t>
            </a:r>
            <a:endParaRPr lang="en-US" dirty="0"/>
          </a:p>
        </p:txBody>
      </p:sp>
      <p:sp>
        <p:nvSpPr>
          <p:cNvPr id="29" name="Text Placeholder 28">
            <a:extLst>
              <a:ext uri="{FF2B5EF4-FFF2-40B4-BE49-F238E27FC236}">
                <a16:creationId xmlns:a16="http://schemas.microsoft.com/office/drawing/2014/main" id="{D8477383-390C-41CA-A296-5FBDFAD23100}"/>
              </a:ext>
            </a:extLst>
          </p:cNvPr>
          <p:cNvSpPr>
            <a:spLocks noGrp="1"/>
          </p:cNvSpPr>
          <p:nvPr>
            <p:ph type="body" sz="quarter" idx="20"/>
          </p:nvPr>
        </p:nvSpPr>
        <p:spPr>
          <a:xfrm>
            <a:off x="8686038" y="1959689"/>
            <a:ext cx="2743200" cy="365760"/>
          </a:xfrm>
        </p:spPr>
        <p:txBody>
          <a:bodyPr/>
          <a:lstStyle/>
          <a:p>
            <a:r>
              <a:rPr lang="en-ZA" dirty="0"/>
              <a:t>TICKER VALIDATION</a:t>
            </a:r>
            <a:endParaRPr lang="en-US" dirty="0"/>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8686038" y="2325449"/>
            <a:ext cx="2743200" cy="914400"/>
          </a:xfrm>
        </p:spPr>
        <p:txBody>
          <a:bodyPr/>
          <a:lstStyle/>
          <a:p>
            <a:r>
              <a:rPr lang="en-US" dirty="0"/>
              <a:t>Applies context filters, confidence tiers, and an </a:t>
            </a:r>
            <a:r>
              <a:rPr lang="en-US" dirty="0" err="1"/>
              <a:t>EntityLinker</a:t>
            </a:r>
            <a:r>
              <a:rPr lang="en-US" dirty="0"/>
              <a:t> to clean noisy ticker matches.</a:t>
            </a:r>
          </a:p>
        </p:txBody>
      </p:sp>
      <p:sp>
        <p:nvSpPr>
          <p:cNvPr id="3" name="Text Placeholder 24">
            <a:extLst>
              <a:ext uri="{FF2B5EF4-FFF2-40B4-BE49-F238E27FC236}">
                <a16:creationId xmlns:a16="http://schemas.microsoft.com/office/drawing/2014/main" id="{D6482E58-7FB4-216C-291D-F4D0EE913DD3}"/>
              </a:ext>
            </a:extLst>
          </p:cNvPr>
          <p:cNvSpPr txBox="1">
            <a:spLocks/>
          </p:cNvSpPr>
          <p:nvPr/>
        </p:nvSpPr>
        <p:spPr>
          <a:xfrm>
            <a:off x="5600492" y="4804004"/>
            <a:ext cx="2993344" cy="2429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DUAL-DOMAIN FEATURES</a:t>
            </a:r>
            <a:endParaRPr lang="en-US" dirty="0"/>
          </a:p>
        </p:txBody>
      </p:sp>
      <p:sp>
        <p:nvSpPr>
          <p:cNvPr id="5" name="Text Placeholder 24">
            <a:extLst>
              <a:ext uri="{FF2B5EF4-FFF2-40B4-BE49-F238E27FC236}">
                <a16:creationId xmlns:a16="http://schemas.microsoft.com/office/drawing/2014/main" id="{38918EBA-5A78-55A6-A8CB-E227D70EB37B}"/>
              </a:ext>
            </a:extLst>
          </p:cNvPr>
          <p:cNvSpPr txBox="1">
            <a:spLocks/>
          </p:cNvSpPr>
          <p:nvPr/>
        </p:nvSpPr>
        <p:spPr>
          <a:xfrm>
            <a:off x="5638800" y="3382315"/>
            <a:ext cx="274320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MODEL ENGINE</a:t>
            </a:r>
            <a:endParaRPr lang="en-US" dirty="0"/>
          </a:p>
        </p:txBody>
      </p:sp>
      <p:sp>
        <p:nvSpPr>
          <p:cNvPr id="6" name="Text Placeholder 24">
            <a:extLst>
              <a:ext uri="{FF2B5EF4-FFF2-40B4-BE49-F238E27FC236}">
                <a16:creationId xmlns:a16="http://schemas.microsoft.com/office/drawing/2014/main" id="{A728DF48-F239-9C12-3577-C3BA494007CE}"/>
              </a:ext>
            </a:extLst>
          </p:cNvPr>
          <p:cNvSpPr txBox="1">
            <a:spLocks/>
          </p:cNvSpPr>
          <p:nvPr/>
        </p:nvSpPr>
        <p:spPr>
          <a:xfrm>
            <a:off x="8686038" y="3377227"/>
            <a:ext cx="2743200" cy="36576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cap="all" baseline="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PREDICTIVE OUTPUT</a:t>
            </a:r>
            <a:endParaRPr lang="en-US" dirty="0"/>
          </a:p>
        </p:txBody>
      </p:sp>
      <p:sp>
        <p:nvSpPr>
          <p:cNvPr id="7" name="Text Placeholder 25">
            <a:extLst>
              <a:ext uri="{FF2B5EF4-FFF2-40B4-BE49-F238E27FC236}">
                <a16:creationId xmlns:a16="http://schemas.microsoft.com/office/drawing/2014/main" id="{195D789F-D026-4CEC-E829-E71609C76EC9}"/>
              </a:ext>
            </a:extLst>
          </p:cNvPr>
          <p:cNvSpPr txBox="1">
            <a:spLocks/>
          </p:cNvSpPr>
          <p:nvPr/>
        </p:nvSpPr>
        <p:spPr>
          <a:xfrm>
            <a:off x="5638800" y="3754046"/>
            <a:ext cx="2743200" cy="914400"/>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Trains </a:t>
            </a:r>
            <a:r>
              <a:rPr lang="en-US" dirty="0" err="1"/>
              <a:t>XGBoost</a:t>
            </a:r>
            <a:r>
              <a:rPr lang="en-US" dirty="0"/>
              <a:t> &amp; Random Forest models with time-series validation per ticker.</a:t>
            </a:r>
          </a:p>
        </p:txBody>
      </p:sp>
      <p:sp>
        <p:nvSpPr>
          <p:cNvPr id="9" name="Text Placeholder 25">
            <a:extLst>
              <a:ext uri="{FF2B5EF4-FFF2-40B4-BE49-F238E27FC236}">
                <a16:creationId xmlns:a16="http://schemas.microsoft.com/office/drawing/2014/main" id="{F92F1A04-849D-6230-7BFC-A21E5231DA5E}"/>
              </a:ext>
            </a:extLst>
          </p:cNvPr>
          <p:cNvSpPr txBox="1">
            <a:spLocks/>
          </p:cNvSpPr>
          <p:nvPr/>
        </p:nvSpPr>
        <p:spPr>
          <a:xfrm>
            <a:off x="8686038" y="3742987"/>
            <a:ext cx="2743200" cy="914400"/>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Generates buy/sell signals with confidence scoring and signal strength.</a:t>
            </a:r>
          </a:p>
        </p:txBody>
      </p:sp>
      <p:sp>
        <p:nvSpPr>
          <p:cNvPr id="10" name="Text Placeholder 25">
            <a:extLst>
              <a:ext uri="{FF2B5EF4-FFF2-40B4-BE49-F238E27FC236}">
                <a16:creationId xmlns:a16="http://schemas.microsoft.com/office/drawing/2014/main" id="{44551B3E-18C2-7F25-1156-2E8748537300}"/>
              </a:ext>
            </a:extLst>
          </p:cNvPr>
          <p:cNvSpPr txBox="1">
            <a:spLocks/>
          </p:cNvSpPr>
          <p:nvPr/>
        </p:nvSpPr>
        <p:spPr>
          <a:xfrm>
            <a:off x="5600492" y="5182482"/>
            <a:ext cx="2993344" cy="914400"/>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Combines social metrics (sentiment, mentions, engagement) with stock indicators (OHLCV, RSI, returns).</a:t>
            </a:r>
          </a:p>
        </p:txBody>
      </p:sp>
      <p:sp>
        <p:nvSpPr>
          <p:cNvPr id="11" name="Footer Placeholder 149">
            <a:extLst>
              <a:ext uri="{FF2B5EF4-FFF2-40B4-BE49-F238E27FC236}">
                <a16:creationId xmlns:a16="http://schemas.microsoft.com/office/drawing/2014/main" id="{6358BBE1-65AB-3258-2A94-5B75A7185F9D}"/>
              </a:ext>
            </a:extLst>
          </p:cNvPr>
          <p:cNvSpPr>
            <a:spLocks noGrp="1"/>
          </p:cNvSpPr>
          <p:nvPr>
            <p:ph type="ftr" sz="quarter" idx="11"/>
          </p:nvPr>
        </p:nvSpPr>
        <p:spPr>
          <a:xfrm>
            <a:off x="4038600" y="6356350"/>
            <a:ext cx="4114800" cy="365125"/>
          </a:xfrm>
        </p:spPr>
        <p:txBody>
          <a:bodyPr/>
          <a:lstStyle/>
          <a:p>
            <a:r>
              <a:rPr lang="en-US" dirty="0"/>
              <a:t>Real-Time Reddit Sentiment Analysis for Stock Prediction</a:t>
            </a:r>
          </a:p>
        </p:txBody>
      </p:sp>
      <p:sp>
        <p:nvSpPr>
          <p:cNvPr id="13" name="Date Placeholder 148">
            <a:extLst>
              <a:ext uri="{FF2B5EF4-FFF2-40B4-BE49-F238E27FC236}">
                <a16:creationId xmlns:a16="http://schemas.microsoft.com/office/drawing/2014/main" id="{415B6B87-74F0-22FA-DAFA-89A1614F446C}"/>
              </a:ext>
            </a:extLst>
          </p:cNvPr>
          <p:cNvSpPr>
            <a:spLocks noGrp="1"/>
          </p:cNvSpPr>
          <p:nvPr>
            <p:ph type="dt" sz="half" idx="10"/>
          </p:nvPr>
        </p:nvSpPr>
        <p:spPr>
          <a:xfrm>
            <a:off x="838200" y="6356350"/>
            <a:ext cx="2743200" cy="365125"/>
          </a:xfrm>
        </p:spPr>
        <p:txBody>
          <a:bodyPr/>
          <a:lstStyle/>
          <a:p>
            <a:r>
              <a:rPr lang="en-US" dirty="0"/>
              <a:t>04/25/2025</a:t>
            </a:r>
          </a:p>
        </p:txBody>
      </p:sp>
      <p:sp>
        <p:nvSpPr>
          <p:cNvPr id="15" name="Slide Number Placeholder 44">
            <a:extLst>
              <a:ext uri="{FF2B5EF4-FFF2-40B4-BE49-F238E27FC236}">
                <a16:creationId xmlns:a16="http://schemas.microsoft.com/office/drawing/2014/main" id="{19D11E6B-FBD0-0F86-7770-123562A1AD70}"/>
              </a:ext>
            </a:extLst>
          </p:cNvPr>
          <p:cNvSpPr txBox="1">
            <a:spLocks/>
          </p:cNvSpPr>
          <p:nvPr/>
        </p:nvSpPr>
        <p:spPr>
          <a:xfrm>
            <a:off x="11595562" y="601808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z="4800" b="1" smtClean="0">
                <a:solidFill>
                  <a:schemeClr val="bg1"/>
                </a:solidFill>
              </a:rPr>
              <a:pPr/>
              <a:t>3</a:t>
            </a:fld>
            <a:endParaRPr lang="en-US" sz="4800" b="1" dirty="0">
              <a:solidFill>
                <a:schemeClr val="bg1"/>
              </a:solidFill>
            </a:endParaRPr>
          </a:p>
        </p:txBody>
      </p:sp>
      <p:pic>
        <p:nvPicPr>
          <p:cNvPr id="16" name="Picture 15">
            <a:extLst>
              <a:ext uri="{FF2B5EF4-FFF2-40B4-BE49-F238E27FC236}">
                <a16:creationId xmlns:a16="http://schemas.microsoft.com/office/drawing/2014/main" id="{1E57D462-9670-7A82-4B53-00A0ABC8451E}"/>
              </a:ext>
            </a:extLst>
          </p:cNvPr>
          <p:cNvPicPr>
            <a:picLocks noChangeAspect="1"/>
          </p:cNvPicPr>
          <p:nvPr/>
        </p:nvPicPr>
        <p:blipFill>
          <a:blip r:embed="rId7"/>
          <a:stretch>
            <a:fillRect/>
          </a:stretch>
        </p:blipFill>
        <p:spPr>
          <a:xfrm>
            <a:off x="197706" y="3606812"/>
            <a:ext cx="1209711" cy="1208867"/>
          </a:xfrm>
          <a:prstGeom prst="rect">
            <a:avLst/>
          </a:prstGeom>
        </p:spPr>
      </p:pic>
      <p:sp>
        <p:nvSpPr>
          <p:cNvPr id="17" name="Rectangle: Rounded Corners 16">
            <a:extLst>
              <a:ext uri="{FF2B5EF4-FFF2-40B4-BE49-F238E27FC236}">
                <a16:creationId xmlns:a16="http://schemas.microsoft.com/office/drawing/2014/main" id="{2AF7462D-DF05-6791-4A79-B173CFB6DC47}"/>
              </a:ext>
            </a:extLst>
          </p:cNvPr>
          <p:cNvSpPr/>
          <p:nvPr/>
        </p:nvSpPr>
        <p:spPr>
          <a:xfrm>
            <a:off x="1663829" y="2711103"/>
            <a:ext cx="3222909" cy="365125"/>
          </a:xfrm>
          <a:prstGeom prst="roundRect">
            <a:avLst/>
          </a:prstGeom>
          <a:solidFill>
            <a:srgbClr val="0388A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Sentiment  Analysis</a:t>
            </a:r>
          </a:p>
        </p:txBody>
      </p:sp>
      <p:sp>
        <p:nvSpPr>
          <p:cNvPr id="18" name="Rectangle: Rounded Corners 17">
            <a:extLst>
              <a:ext uri="{FF2B5EF4-FFF2-40B4-BE49-F238E27FC236}">
                <a16:creationId xmlns:a16="http://schemas.microsoft.com/office/drawing/2014/main" id="{C4514D54-E88E-EE6F-9727-AF60273C35C7}"/>
              </a:ext>
            </a:extLst>
          </p:cNvPr>
          <p:cNvSpPr/>
          <p:nvPr/>
        </p:nvSpPr>
        <p:spPr>
          <a:xfrm>
            <a:off x="1663828" y="3237051"/>
            <a:ext cx="3222909" cy="365760"/>
          </a:xfrm>
          <a:prstGeom prst="roundRect">
            <a:avLst/>
          </a:prstGeom>
          <a:solidFill>
            <a:srgbClr val="0388A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Ticker Filtering</a:t>
            </a:r>
          </a:p>
        </p:txBody>
      </p:sp>
      <p:sp>
        <p:nvSpPr>
          <p:cNvPr id="19" name="Rectangle: Rounded Corners 18">
            <a:extLst>
              <a:ext uri="{FF2B5EF4-FFF2-40B4-BE49-F238E27FC236}">
                <a16:creationId xmlns:a16="http://schemas.microsoft.com/office/drawing/2014/main" id="{109CA940-F646-EA5C-BBB7-D5D5C568F4EC}"/>
              </a:ext>
            </a:extLst>
          </p:cNvPr>
          <p:cNvSpPr/>
          <p:nvPr/>
        </p:nvSpPr>
        <p:spPr>
          <a:xfrm>
            <a:off x="1663828" y="3779746"/>
            <a:ext cx="3222910" cy="365760"/>
          </a:xfrm>
          <a:prstGeom prst="roundRect">
            <a:avLst/>
          </a:prstGeom>
          <a:solidFill>
            <a:srgbClr val="0388A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Stock Data Merge</a:t>
            </a:r>
          </a:p>
        </p:txBody>
      </p:sp>
      <p:sp>
        <p:nvSpPr>
          <p:cNvPr id="20" name="Rectangle: Rounded Corners 19">
            <a:extLst>
              <a:ext uri="{FF2B5EF4-FFF2-40B4-BE49-F238E27FC236}">
                <a16:creationId xmlns:a16="http://schemas.microsoft.com/office/drawing/2014/main" id="{14F7F794-B320-91F8-FD5D-E6A9EA4BE026}"/>
              </a:ext>
            </a:extLst>
          </p:cNvPr>
          <p:cNvSpPr/>
          <p:nvPr/>
        </p:nvSpPr>
        <p:spPr>
          <a:xfrm>
            <a:off x="1663827" y="4298638"/>
            <a:ext cx="3222910" cy="365760"/>
          </a:xfrm>
          <a:prstGeom prst="roundRect">
            <a:avLst/>
          </a:prstGeom>
          <a:solidFill>
            <a:srgbClr val="0388A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Feature Builder</a:t>
            </a:r>
          </a:p>
        </p:txBody>
      </p:sp>
      <p:sp>
        <p:nvSpPr>
          <p:cNvPr id="21" name="Rectangle: Rounded Corners 20">
            <a:extLst>
              <a:ext uri="{FF2B5EF4-FFF2-40B4-BE49-F238E27FC236}">
                <a16:creationId xmlns:a16="http://schemas.microsoft.com/office/drawing/2014/main" id="{49E0AD14-02DA-A0A5-042B-277ADA864702}"/>
              </a:ext>
            </a:extLst>
          </p:cNvPr>
          <p:cNvSpPr/>
          <p:nvPr/>
        </p:nvSpPr>
        <p:spPr>
          <a:xfrm>
            <a:off x="1663828" y="5360225"/>
            <a:ext cx="3222910" cy="365760"/>
          </a:xfrm>
          <a:prstGeom prst="roundRect">
            <a:avLst/>
          </a:prstGeom>
          <a:solidFill>
            <a:srgbClr val="0388A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Predictions</a:t>
            </a:r>
          </a:p>
        </p:txBody>
      </p:sp>
      <p:sp>
        <p:nvSpPr>
          <p:cNvPr id="22" name="Rectangle: Rounded Corners 21">
            <a:extLst>
              <a:ext uri="{FF2B5EF4-FFF2-40B4-BE49-F238E27FC236}">
                <a16:creationId xmlns:a16="http://schemas.microsoft.com/office/drawing/2014/main" id="{F9D6324E-FA8B-C22B-3C8C-313549722E3B}"/>
              </a:ext>
            </a:extLst>
          </p:cNvPr>
          <p:cNvSpPr/>
          <p:nvPr/>
        </p:nvSpPr>
        <p:spPr>
          <a:xfrm>
            <a:off x="1663827" y="4837318"/>
            <a:ext cx="3222910" cy="365760"/>
          </a:xfrm>
          <a:prstGeom prst="roundRect">
            <a:avLst/>
          </a:prstGeom>
          <a:solidFill>
            <a:srgbClr val="0388A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 Training</a:t>
            </a:r>
          </a:p>
        </p:txBody>
      </p:sp>
      <p:cxnSp>
        <p:nvCxnSpPr>
          <p:cNvPr id="57" name="Connector: Elbow 56">
            <a:extLst>
              <a:ext uri="{FF2B5EF4-FFF2-40B4-BE49-F238E27FC236}">
                <a16:creationId xmlns:a16="http://schemas.microsoft.com/office/drawing/2014/main" id="{509EC091-41B5-053D-C812-96C2D6A0343F}"/>
              </a:ext>
            </a:extLst>
          </p:cNvPr>
          <p:cNvCxnSpPr>
            <a:cxnSpLocks/>
            <a:stCxn id="16" idx="0"/>
          </p:cNvCxnSpPr>
          <p:nvPr/>
        </p:nvCxnSpPr>
        <p:spPr>
          <a:xfrm rot="5400000" flipH="1" flipV="1">
            <a:off x="868326" y="2827902"/>
            <a:ext cx="713147" cy="844674"/>
          </a:xfrm>
          <a:prstGeom prst="bentConnector2">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1B0EF0A-BDE1-800F-063C-E52BE83681F9}"/>
              </a:ext>
            </a:extLst>
          </p:cNvPr>
          <p:cNvCxnSpPr>
            <a:stCxn id="17" idx="2"/>
            <a:endCxn id="18" idx="0"/>
          </p:cNvCxnSpPr>
          <p:nvPr/>
        </p:nvCxnSpPr>
        <p:spPr>
          <a:xfrm flipH="1">
            <a:off x="3275283" y="3076228"/>
            <a:ext cx="1" cy="16082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FBB5827-E29B-196E-D9D3-F5B4C8846BF5}"/>
              </a:ext>
            </a:extLst>
          </p:cNvPr>
          <p:cNvCxnSpPr>
            <a:stCxn id="18" idx="2"/>
            <a:endCxn id="19" idx="0"/>
          </p:cNvCxnSpPr>
          <p:nvPr/>
        </p:nvCxnSpPr>
        <p:spPr>
          <a:xfrm>
            <a:off x="3275283" y="3602811"/>
            <a:ext cx="0" cy="17693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241B7FD-ABB2-84B8-B7C7-BA34B48F404E}"/>
              </a:ext>
            </a:extLst>
          </p:cNvPr>
          <p:cNvCxnSpPr>
            <a:stCxn id="19" idx="2"/>
            <a:endCxn id="20" idx="0"/>
          </p:cNvCxnSpPr>
          <p:nvPr/>
        </p:nvCxnSpPr>
        <p:spPr>
          <a:xfrm flipH="1">
            <a:off x="3275282" y="4145506"/>
            <a:ext cx="1" cy="15313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8593F91-56C6-5A1C-15F2-CE607B781748}"/>
              </a:ext>
            </a:extLst>
          </p:cNvPr>
          <p:cNvCxnSpPr>
            <a:stCxn id="20" idx="2"/>
            <a:endCxn id="22" idx="0"/>
          </p:cNvCxnSpPr>
          <p:nvPr/>
        </p:nvCxnSpPr>
        <p:spPr>
          <a:xfrm>
            <a:off x="3275282" y="4664398"/>
            <a:ext cx="0" cy="17292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75C62F5-4CE7-574C-2B3B-7933F8BDD878}"/>
              </a:ext>
            </a:extLst>
          </p:cNvPr>
          <p:cNvCxnSpPr>
            <a:stCxn id="22" idx="2"/>
            <a:endCxn id="21" idx="0"/>
          </p:cNvCxnSpPr>
          <p:nvPr/>
        </p:nvCxnSpPr>
        <p:spPr>
          <a:xfrm>
            <a:off x="3275282" y="5203078"/>
            <a:ext cx="1" cy="15714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5" name="Audio 84">
            <a:hlinkClick r:id="" action="ppaction://media"/>
            <a:extLst>
              <a:ext uri="{FF2B5EF4-FFF2-40B4-BE49-F238E27FC236}">
                <a16:creationId xmlns:a16="http://schemas.microsoft.com/office/drawing/2014/main" id="{E72C801B-6573-1218-F1AB-EF3B53CE829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7718482"/>
      </p:ext>
    </p:extLst>
  </p:cSld>
  <p:clrMapOvr>
    <a:masterClrMapping/>
  </p:clrMapOvr>
  <mc:AlternateContent xmlns:mc="http://schemas.openxmlformats.org/markup-compatibility/2006">
    <mc:Choice xmlns:p14="http://schemas.microsoft.com/office/powerpoint/2010/main" Requires="p14">
      <p:transition spd="slow" p14:dur="2000" advTm="44262"/>
    </mc:Choice>
    <mc:Fallback>
      <p:transition spd="slow" advTm="44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OUTCOMES &amp; OBSTACLES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sz="quarter" idx="25"/>
          </p:nvPr>
        </p:nvSpPr>
        <p:spPr>
          <a:xfrm>
            <a:off x="3581399" y="1690688"/>
            <a:ext cx="8605837" cy="3886200"/>
          </a:xfrm>
        </p:spPr>
        <p:txBody>
          <a:bodyPr/>
          <a:lstStyle/>
          <a:p>
            <a:r>
              <a:rPr lang="en-ZA" dirty="0"/>
              <a:t> </a:t>
            </a:r>
          </a:p>
        </p:txBody>
      </p:sp>
      <p:sp>
        <p:nvSpPr>
          <p:cNvPr id="10" name="Content Placeholder 9">
            <a:extLst>
              <a:ext uri="{FF2B5EF4-FFF2-40B4-BE49-F238E27FC236}">
                <a16:creationId xmlns:a16="http://schemas.microsoft.com/office/drawing/2014/main" id="{14671EBE-B721-4278-A276-75F44D556D20}"/>
              </a:ext>
            </a:extLst>
          </p:cNvPr>
          <p:cNvSpPr>
            <a:spLocks noGrp="1"/>
          </p:cNvSpPr>
          <p:nvPr>
            <p:ph sz="half" idx="2"/>
          </p:nvPr>
        </p:nvSpPr>
        <p:spPr>
          <a:xfrm>
            <a:off x="3872530" y="2396330"/>
            <a:ext cx="3657600" cy="2743200"/>
          </a:xfrm>
        </p:spPr>
        <p:txBody>
          <a:bodyPr/>
          <a:lstStyle/>
          <a:p>
            <a:pPr algn="just"/>
            <a:r>
              <a:rPr lang="en-US" noProof="1"/>
              <a:t>Achieved 55–70% ROC-AUC on tickers with strong Reddit presence.</a:t>
            </a:r>
          </a:p>
          <a:p>
            <a:endParaRPr lang="en-ZA" noProof="1"/>
          </a:p>
          <a:p>
            <a:r>
              <a:rPr lang="en-US" dirty="0"/>
              <a:t>Strongest performance on NVDA, TSLA, QQQ.</a:t>
            </a:r>
            <a:endParaRPr lang="en-US" b="1" dirty="0"/>
          </a:p>
          <a:p>
            <a:endParaRPr lang="en-ZA" noProof="1"/>
          </a:p>
          <a:p>
            <a:pPr algn="just"/>
            <a:r>
              <a:rPr lang="en-US" noProof="1"/>
              <a:t>Predictions include directional signals, confidence scores, and strength tags.</a:t>
            </a:r>
          </a:p>
          <a:p>
            <a:pPr algn="just"/>
            <a:endParaRPr lang="en-US" noProof="1"/>
          </a:p>
          <a:p>
            <a:pPr algn="just"/>
            <a:r>
              <a:rPr lang="en-US" dirty="0"/>
              <a:t>Outputs are readable and dashboard-ready for research or trading tools.</a:t>
            </a:r>
            <a:endParaRPr lang="en-ZA" noProof="1"/>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3875769" y="1686559"/>
            <a:ext cx="3657600" cy="640080"/>
          </a:xfrm>
        </p:spPr>
        <p:txBody>
          <a:bodyPr/>
          <a:lstStyle/>
          <a:p>
            <a:r>
              <a:rPr lang="en-US" dirty="0"/>
              <a:t>OUR RESULTS</a:t>
            </a:r>
          </a:p>
        </p:txBody>
      </p:sp>
      <p:sp>
        <p:nvSpPr>
          <p:cNvPr id="2" name="Content Placeholder 1">
            <a:extLst>
              <a:ext uri="{FF2B5EF4-FFF2-40B4-BE49-F238E27FC236}">
                <a16:creationId xmlns:a16="http://schemas.microsoft.com/office/drawing/2014/main" id="{2972E633-D3D4-4B6D-909F-937FED844C4A}"/>
              </a:ext>
            </a:extLst>
          </p:cNvPr>
          <p:cNvSpPr>
            <a:spLocks noGrp="1"/>
          </p:cNvSpPr>
          <p:nvPr>
            <p:ph sz="quarter" idx="4"/>
          </p:nvPr>
        </p:nvSpPr>
        <p:spPr>
          <a:xfrm>
            <a:off x="7619999" y="2326639"/>
            <a:ext cx="3882961" cy="2888933"/>
          </a:xfrm>
        </p:spPr>
        <p:txBody>
          <a:bodyPr>
            <a:normAutofit/>
          </a:bodyPr>
          <a:lstStyle/>
          <a:p>
            <a:pPr algn="just"/>
            <a:r>
              <a:rPr lang="en-US" dirty="0"/>
              <a:t>False positives due to tickers overlapping with English words.</a:t>
            </a:r>
          </a:p>
          <a:p>
            <a:pPr algn="just"/>
            <a:endParaRPr lang="en-US" dirty="0"/>
          </a:p>
          <a:p>
            <a:pPr algn="just"/>
            <a:r>
              <a:rPr lang="en-US" dirty="0"/>
              <a:t>Sparse or inconsistent data for low-traffic tickers.</a:t>
            </a:r>
          </a:p>
          <a:p>
            <a:pPr algn="just"/>
            <a:endParaRPr lang="en-ZA" noProof="1"/>
          </a:p>
          <a:p>
            <a:pPr algn="just"/>
            <a:r>
              <a:rPr lang="en-US" dirty="0"/>
              <a:t>Temporal mismatch between Reddit posts and financial market data.</a:t>
            </a:r>
          </a:p>
          <a:p>
            <a:pPr algn="just"/>
            <a:endParaRPr lang="en-ZA" noProof="1"/>
          </a:p>
          <a:p>
            <a:pPr algn="just"/>
            <a:r>
              <a:rPr lang="en-US" dirty="0"/>
              <a:t>Required robust validation &amp; fallback handling across pipeline stages</a:t>
            </a:r>
            <a:endParaRPr lang="en-ZA" noProof="1"/>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3357411" y="1681162"/>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148">
            <a:extLst>
              <a:ext uri="{FF2B5EF4-FFF2-40B4-BE49-F238E27FC236}">
                <a16:creationId xmlns:a16="http://schemas.microsoft.com/office/drawing/2014/main" id="{4EADADF7-35DD-31C8-5BE0-E1EC2A1C16B5}"/>
              </a:ext>
            </a:extLst>
          </p:cNvPr>
          <p:cNvSpPr>
            <a:spLocks noGrp="1"/>
          </p:cNvSpPr>
          <p:nvPr>
            <p:ph type="dt" sz="half" idx="10"/>
          </p:nvPr>
        </p:nvSpPr>
        <p:spPr>
          <a:xfrm>
            <a:off x="838200" y="6356350"/>
            <a:ext cx="2743200" cy="365125"/>
          </a:xfrm>
        </p:spPr>
        <p:txBody>
          <a:bodyPr/>
          <a:lstStyle/>
          <a:p>
            <a:r>
              <a:rPr lang="en-US" dirty="0"/>
              <a:t>04/25/2025</a:t>
            </a:r>
          </a:p>
        </p:txBody>
      </p:sp>
      <p:sp>
        <p:nvSpPr>
          <p:cNvPr id="6" name="Footer Placeholder 149">
            <a:extLst>
              <a:ext uri="{FF2B5EF4-FFF2-40B4-BE49-F238E27FC236}">
                <a16:creationId xmlns:a16="http://schemas.microsoft.com/office/drawing/2014/main" id="{F3C690A8-E810-2D0B-1FE5-9316CD1A22FC}"/>
              </a:ext>
            </a:extLst>
          </p:cNvPr>
          <p:cNvSpPr>
            <a:spLocks noGrp="1"/>
          </p:cNvSpPr>
          <p:nvPr>
            <p:ph type="ftr" sz="quarter" idx="11"/>
          </p:nvPr>
        </p:nvSpPr>
        <p:spPr>
          <a:xfrm>
            <a:off x="4038600" y="6356350"/>
            <a:ext cx="4114800" cy="365125"/>
          </a:xfrm>
        </p:spPr>
        <p:txBody>
          <a:bodyPr/>
          <a:lstStyle/>
          <a:p>
            <a:r>
              <a:rPr lang="en-US" dirty="0"/>
              <a:t>Real-Time Reddit Sentiment Analysis for Stock Prediction</a:t>
            </a:r>
          </a:p>
        </p:txBody>
      </p:sp>
      <p:sp>
        <p:nvSpPr>
          <p:cNvPr id="8" name="Slide Number Placeholder 44">
            <a:extLst>
              <a:ext uri="{FF2B5EF4-FFF2-40B4-BE49-F238E27FC236}">
                <a16:creationId xmlns:a16="http://schemas.microsoft.com/office/drawing/2014/main" id="{97AE630F-43F5-3516-B21E-98A52BA1AC29}"/>
              </a:ext>
            </a:extLst>
          </p:cNvPr>
          <p:cNvSpPr txBox="1">
            <a:spLocks/>
          </p:cNvSpPr>
          <p:nvPr/>
        </p:nvSpPr>
        <p:spPr>
          <a:xfrm>
            <a:off x="11595562" y="601808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z="4800" b="1" smtClean="0">
                <a:solidFill>
                  <a:schemeClr val="bg1"/>
                </a:solidFill>
              </a:rPr>
              <a:pPr/>
              <a:t>4</a:t>
            </a:fld>
            <a:endParaRPr lang="en-US" sz="4800" b="1" dirty="0">
              <a:solidFill>
                <a:schemeClr val="bg1"/>
              </a:solidFill>
            </a:endParaRPr>
          </a:p>
        </p:txBody>
      </p:sp>
      <p:sp>
        <p:nvSpPr>
          <p:cNvPr id="9" name="Text Placeholder 6">
            <a:extLst>
              <a:ext uri="{FF2B5EF4-FFF2-40B4-BE49-F238E27FC236}">
                <a16:creationId xmlns:a16="http://schemas.microsoft.com/office/drawing/2014/main" id="{5C5C748B-0EB8-E517-5D6E-80D8DCFDD183}"/>
              </a:ext>
            </a:extLst>
          </p:cNvPr>
          <p:cNvSpPr txBox="1">
            <a:spLocks/>
          </p:cNvSpPr>
          <p:nvPr/>
        </p:nvSpPr>
        <p:spPr>
          <a:xfrm>
            <a:off x="7620000" y="1686559"/>
            <a:ext cx="3657600" cy="6400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accent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CHALLENGES</a:t>
            </a:r>
          </a:p>
        </p:txBody>
      </p:sp>
      <p:pic>
        <p:nvPicPr>
          <p:cNvPr id="19" name="Picture 18">
            <a:extLst>
              <a:ext uri="{FF2B5EF4-FFF2-40B4-BE49-F238E27FC236}">
                <a16:creationId xmlns:a16="http://schemas.microsoft.com/office/drawing/2014/main" id="{BE9C0915-96D3-D882-9109-F49E4740A891}"/>
              </a:ext>
            </a:extLst>
          </p:cNvPr>
          <p:cNvPicPr>
            <a:picLocks noChangeAspect="1"/>
          </p:cNvPicPr>
          <p:nvPr/>
        </p:nvPicPr>
        <p:blipFill>
          <a:blip r:embed="rId6"/>
          <a:stretch>
            <a:fillRect/>
          </a:stretch>
        </p:blipFill>
        <p:spPr>
          <a:xfrm>
            <a:off x="137744" y="1690688"/>
            <a:ext cx="3216427" cy="1584793"/>
          </a:xfrm>
          <a:prstGeom prst="rect">
            <a:avLst/>
          </a:prstGeom>
        </p:spPr>
      </p:pic>
      <p:pic>
        <p:nvPicPr>
          <p:cNvPr id="21" name="Picture 20">
            <a:extLst>
              <a:ext uri="{FF2B5EF4-FFF2-40B4-BE49-F238E27FC236}">
                <a16:creationId xmlns:a16="http://schemas.microsoft.com/office/drawing/2014/main" id="{937DFA47-57A3-7B50-63E1-889A4648601F}"/>
              </a:ext>
            </a:extLst>
          </p:cNvPr>
          <p:cNvPicPr>
            <a:picLocks noChangeAspect="1"/>
          </p:cNvPicPr>
          <p:nvPr/>
        </p:nvPicPr>
        <p:blipFill>
          <a:blip r:embed="rId7"/>
          <a:stretch>
            <a:fillRect/>
          </a:stretch>
        </p:blipFill>
        <p:spPr>
          <a:xfrm>
            <a:off x="186325" y="3626107"/>
            <a:ext cx="3283080" cy="1946018"/>
          </a:xfrm>
          <a:prstGeom prst="rect">
            <a:avLst/>
          </a:prstGeom>
        </p:spPr>
      </p:pic>
      <p:pic>
        <p:nvPicPr>
          <p:cNvPr id="38" name="Audio 37">
            <a:hlinkClick r:id="" action="ppaction://media"/>
            <a:extLst>
              <a:ext uri="{FF2B5EF4-FFF2-40B4-BE49-F238E27FC236}">
                <a16:creationId xmlns:a16="http://schemas.microsoft.com/office/drawing/2014/main" id="{EFB0DBEA-9968-3B56-6538-5F968646CE2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8293998"/>
      </p:ext>
    </p:extLst>
  </p:cSld>
  <p:clrMapOvr>
    <a:masterClrMapping/>
  </p:clrMapOvr>
  <mc:AlternateContent xmlns:mc="http://schemas.openxmlformats.org/markup-compatibility/2006">
    <mc:Choice xmlns:p14="http://schemas.microsoft.com/office/powerpoint/2010/main" Requires="p14">
      <p:transition spd="slow" p14:dur="2000" advTm="50485"/>
    </mc:Choice>
    <mc:Fallback>
      <p:transition spd="slow" advTm="50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t="58" b="58"/>
          <a:stretch/>
        </p:blipFill>
        <p:spPr>
          <a:xfrm>
            <a:off x="458724" y="481369"/>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740763" y="3546349"/>
            <a:ext cx="5459540" cy="1325563"/>
          </a:xfrm>
        </p:spPr>
        <p:txBody>
          <a:bodyPr/>
          <a:lstStyle/>
          <a:p>
            <a:r>
              <a:rPr lang="en-US" dirty="0"/>
              <a:t>LOOKING AHEAD…</a:t>
            </a:r>
          </a:p>
        </p:txBody>
      </p:sp>
      <p:sp>
        <p:nvSpPr>
          <p:cNvPr id="36" name="Text Placeholder 35">
            <a:extLst>
              <a:ext uri="{FF2B5EF4-FFF2-40B4-BE49-F238E27FC236}">
                <a16:creationId xmlns:a16="http://schemas.microsoft.com/office/drawing/2014/main" id="{D2B40CBE-DEC8-4A9F-AF68-3DABE42C7EE3}"/>
              </a:ext>
            </a:extLst>
          </p:cNvPr>
          <p:cNvSpPr>
            <a:spLocks noGrp="1"/>
          </p:cNvSpPr>
          <p:nvPr>
            <p:ph type="body" sz="quarter" idx="17"/>
          </p:nvPr>
        </p:nvSpPr>
        <p:spPr>
          <a:xfrm>
            <a:off x="6489391" y="3546349"/>
            <a:ext cx="5248656" cy="2656712"/>
          </a:xfrm>
        </p:spPr>
        <p:txBody>
          <a:bodyPr/>
          <a:lstStyle/>
          <a:p>
            <a:r>
              <a:rPr lang="en-US" b="1" dirty="0"/>
              <a:t>EXPAND DATA SOURCES</a:t>
            </a:r>
          </a:p>
          <a:p>
            <a:pPr>
              <a:spcAft>
                <a:spcPts val="1200"/>
              </a:spcAft>
            </a:pPr>
            <a:r>
              <a:rPr lang="en-US" dirty="0"/>
              <a:t>Integrate </a:t>
            </a:r>
            <a:r>
              <a:rPr lang="en-US" b="1" dirty="0"/>
              <a:t>Twitter</a:t>
            </a:r>
            <a:r>
              <a:rPr lang="en-US" dirty="0"/>
              <a:t>, </a:t>
            </a:r>
            <a:r>
              <a:rPr lang="en-US" b="1" dirty="0" err="1"/>
              <a:t>StockTwits</a:t>
            </a:r>
            <a:r>
              <a:rPr lang="en-US" dirty="0"/>
              <a:t>, and </a:t>
            </a:r>
            <a:r>
              <a:rPr lang="en-US" b="1" dirty="0"/>
              <a:t>Crypto sentiment</a:t>
            </a:r>
            <a:r>
              <a:rPr lang="en-US" dirty="0"/>
              <a:t> to broaden signal coverage.</a:t>
            </a:r>
            <a:endParaRPr lang="en-US" b="1" dirty="0"/>
          </a:p>
          <a:p>
            <a:r>
              <a:rPr lang="en-US" b="1" dirty="0"/>
              <a:t>MODEL EVOLUTION</a:t>
            </a:r>
          </a:p>
          <a:p>
            <a:pPr>
              <a:spcAft>
                <a:spcPts val="1200"/>
              </a:spcAft>
            </a:pPr>
            <a:r>
              <a:rPr lang="en-US" dirty="0"/>
              <a:t>Incorporate </a:t>
            </a:r>
            <a:r>
              <a:rPr lang="en-US" b="1" dirty="0"/>
              <a:t>LSTMs</a:t>
            </a:r>
            <a:r>
              <a:rPr lang="en-US" dirty="0"/>
              <a:t>, </a:t>
            </a:r>
            <a:r>
              <a:rPr lang="en-US" b="1" dirty="0"/>
              <a:t>Transformers</a:t>
            </a:r>
            <a:r>
              <a:rPr lang="en-US" dirty="0"/>
              <a:t>, and meta-learning for smarter market forecasting.</a:t>
            </a:r>
            <a:endParaRPr lang="en-US" b="1" dirty="0"/>
          </a:p>
          <a:p>
            <a:r>
              <a:rPr lang="en-US" b="1" dirty="0"/>
              <a:t>LIVE DASHBOARDS</a:t>
            </a:r>
          </a:p>
          <a:p>
            <a:r>
              <a:rPr lang="en-US" dirty="0"/>
              <a:t>Build real-time, interactive </a:t>
            </a:r>
            <a:r>
              <a:rPr lang="en-US" b="1" dirty="0"/>
              <a:t>dashboards</a:t>
            </a:r>
            <a:r>
              <a:rPr lang="en-US" dirty="0"/>
              <a:t> for traders and researchers.</a:t>
            </a:r>
            <a:endParaRPr lang="en-US" b="1" dirty="0"/>
          </a:p>
        </p:txBody>
      </p:sp>
      <p:pic>
        <p:nvPicPr>
          <p:cNvPr id="5" name="Picture 4">
            <a:extLst>
              <a:ext uri="{FF2B5EF4-FFF2-40B4-BE49-F238E27FC236}">
                <a16:creationId xmlns:a16="http://schemas.microsoft.com/office/drawing/2014/main" id="{48D554D8-A637-69AD-392D-F530BECB47DB}"/>
              </a:ext>
            </a:extLst>
          </p:cNvPr>
          <p:cNvPicPr>
            <a:picLocks noChangeAspect="1"/>
          </p:cNvPicPr>
          <p:nvPr/>
        </p:nvPicPr>
        <p:blipFill>
          <a:blip r:embed="rId6"/>
          <a:stretch>
            <a:fillRect/>
          </a:stretch>
        </p:blipFill>
        <p:spPr>
          <a:xfrm>
            <a:off x="622525" y="4079086"/>
            <a:ext cx="1890521" cy="1890521"/>
          </a:xfrm>
          <a:prstGeom prst="rect">
            <a:avLst/>
          </a:prstGeom>
        </p:spPr>
      </p:pic>
      <p:pic>
        <p:nvPicPr>
          <p:cNvPr id="2052" name="Picture 4" descr="Bitcoin Logo PNG Transparent &amp; SVG Vector - Freebie Supply">
            <a:extLst>
              <a:ext uri="{FF2B5EF4-FFF2-40B4-BE49-F238E27FC236}">
                <a16:creationId xmlns:a16="http://schemas.microsoft.com/office/drawing/2014/main" id="{81C0587B-7EFA-C66C-4F71-F453DD4990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4285540"/>
            <a:ext cx="1172743" cy="11727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itter Logo Png Transparent Background - Image to u">
            <a:extLst>
              <a:ext uri="{FF2B5EF4-FFF2-40B4-BE49-F238E27FC236}">
                <a16:creationId xmlns:a16="http://schemas.microsoft.com/office/drawing/2014/main" id="{FBA40271-A809-A0A5-8CAC-8146939DAD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3046" y="4302035"/>
            <a:ext cx="1139752" cy="113975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49">
            <a:extLst>
              <a:ext uri="{FF2B5EF4-FFF2-40B4-BE49-F238E27FC236}">
                <a16:creationId xmlns:a16="http://schemas.microsoft.com/office/drawing/2014/main" id="{999385E6-547B-EF95-3104-9CB030930C64}"/>
              </a:ext>
            </a:extLst>
          </p:cNvPr>
          <p:cNvSpPr>
            <a:spLocks noGrp="1"/>
          </p:cNvSpPr>
          <p:nvPr>
            <p:ph type="ftr" sz="quarter" idx="11"/>
          </p:nvPr>
        </p:nvSpPr>
        <p:spPr>
          <a:xfrm>
            <a:off x="4038600" y="6356350"/>
            <a:ext cx="4114800" cy="365125"/>
          </a:xfrm>
        </p:spPr>
        <p:txBody>
          <a:bodyPr/>
          <a:lstStyle/>
          <a:p>
            <a:r>
              <a:rPr lang="en-US" dirty="0"/>
              <a:t>Real-Time Reddit Sentiment Analysis for Stock Prediction</a:t>
            </a:r>
          </a:p>
        </p:txBody>
      </p:sp>
      <p:sp>
        <p:nvSpPr>
          <p:cNvPr id="7" name="Date Placeholder 148">
            <a:extLst>
              <a:ext uri="{FF2B5EF4-FFF2-40B4-BE49-F238E27FC236}">
                <a16:creationId xmlns:a16="http://schemas.microsoft.com/office/drawing/2014/main" id="{F8B74AD6-BE5A-622A-3CB8-3DC07110DC82}"/>
              </a:ext>
            </a:extLst>
          </p:cNvPr>
          <p:cNvSpPr>
            <a:spLocks noGrp="1"/>
          </p:cNvSpPr>
          <p:nvPr>
            <p:ph type="dt" sz="half" idx="10"/>
          </p:nvPr>
        </p:nvSpPr>
        <p:spPr>
          <a:xfrm>
            <a:off x="838200" y="6356350"/>
            <a:ext cx="2743200" cy="365125"/>
          </a:xfrm>
        </p:spPr>
        <p:txBody>
          <a:bodyPr/>
          <a:lstStyle/>
          <a:p>
            <a:r>
              <a:rPr lang="en-US" dirty="0"/>
              <a:t>04/25/2025</a:t>
            </a:r>
          </a:p>
        </p:txBody>
      </p:sp>
      <p:sp>
        <p:nvSpPr>
          <p:cNvPr id="8" name="Slide Number Placeholder 44">
            <a:extLst>
              <a:ext uri="{FF2B5EF4-FFF2-40B4-BE49-F238E27FC236}">
                <a16:creationId xmlns:a16="http://schemas.microsoft.com/office/drawing/2014/main" id="{0C17F0C1-05CD-8312-19D1-8150EF9866C6}"/>
              </a:ext>
            </a:extLst>
          </p:cNvPr>
          <p:cNvSpPr txBox="1">
            <a:spLocks/>
          </p:cNvSpPr>
          <p:nvPr/>
        </p:nvSpPr>
        <p:spPr>
          <a:xfrm>
            <a:off x="11595562" y="601808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z="4800" b="1" smtClean="0"/>
              <a:pPr/>
              <a:t>5</a:t>
            </a:fld>
            <a:endParaRPr lang="en-US" sz="4800" b="1" dirty="0"/>
          </a:p>
        </p:txBody>
      </p:sp>
      <p:pic>
        <p:nvPicPr>
          <p:cNvPr id="29" name="Audio 28">
            <a:hlinkClick r:id="" action="ppaction://media"/>
            <a:extLst>
              <a:ext uri="{FF2B5EF4-FFF2-40B4-BE49-F238E27FC236}">
                <a16:creationId xmlns:a16="http://schemas.microsoft.com/office/drawing/2014/main" id="{D11CDC83-3291-DBD2-33AB-D8D0AA32545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9708034"/>
      </p:ext>
    </p:extLst>
  </p:cSld>
  <p:clrMapOvr>
    <a:masterClrMapping/>
  </p:clrMapOvr>
  <mc:AlternateContent xmlns:mc="http://schemas.openxmlformats.org/markup-compatibility/2006">
    <mc:Choice xmlns:p14="http://schemas.microsoft.com/office/powerpoint/2010/main" Requires="p14">
      <p:transition spd="slow" p14:dur="2000" advTm="34402"/>
    </mc:Choice>
    <mc:Fallback>
      <p:transition spd="slow" advTm="34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0FC5A798-286F-493A-A004-3C6C2A6B8B9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Financial pitch deck</Template>
  <TotalTime>82</TotalTime>
  <Words>1108</Words>
  <Application>Microsoft Office PowerPoint</Application>
  <PresentationFormat>Widescreen</PresentationFormat>
  <Paragraphs>105</Paragraphs>
  <Slides>5</Slides>
  <Notes>5</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Cambria Math</vt:lpstr>
      <vt:lpstr>Selawik Semibold</vt:lpstr>
      <vt:lpstr>Source Sans Pro</vt:lpstr>
      <vt:lpstr>Source Sans Pro ExtraLight</vt:lpstr>
      <vt:lpstr>Office Theme</vt:lpstr>
      <vt:lpstr>REAL-TIME REDDIT SENTIMENT ANALYSIS FOR STOCK PREDICTION</vt:lpstr>
      <vt:lpstr>The Sentiment Gap in Modern Markets</vt:lpstr>
      <vt:lpstr>HOW THE PIPELINE WORKS</vt:lpstr>
      <vt:lpstr>OUTCOMES &amp; OBSTACLES</vt:lpstr>
      <vt:lpstr>LOOKING AHEAD…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Colin Kirby</dc:creator>
  <cp:lastModifiedBy>Colin Kirby</cp:lastModifiedBy>
  <cp:revision>14</cp:revision>
  <dcterms:created xsi:type="dcterms:W3CDTF">2025-04-26T02:52:29Z</dcterms:created>
  <dcterms:modified xsi:type="dcterms:W3CDTF">2025-04-26T04:16:20Z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